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2" r:id="rId35"/>
    <p:sldId id="293" r:id="rId36"/>
    <p:sldId id="277" r:id="rId37"/>
  </p:sldIdLst>
  <p:sldSz cx="18288000" cy="10287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ontserrat" panose="00000500000000000000" pitchFamily="2" charset="0"/>
      <p:regular r:id="rId44"/>
      <p:bold r:id="rId45"/>
      <p:italic r:id="rId46"/>
      <p:boldItalic r:id="rId47"/>
    </p:embeddedFont>
    <p:embeddedFont>
      <p:font typeface="Montserrat Bold" panose="00000800000000000000" charset="0"/>
      <p:regular r:id="rId48"/>
    </p:embeddedFont>
    <p:embeddedFont>
      <p:font typeface="Montserrat Ultra-Bold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5A7CB48-63DB-2292-598C-019022BB4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A01C6B-B2E2-6F60-CBF6-F0775F260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8C11F-C051-44C4-8E2E-BF8D6060B480}" type="datetimeFigureOut">
              <a:rPr lang="fr-TN" smtClean="0"/>
              <a:t>03/12/2023</a:t>
            </a:fld>
            <a:endParaRPr lang="fr-TN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FEFDFC-845F-2B0F-7C68-C06066548F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DE9FB8-AE06-5B81-5440-4A05EB2AC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5985B-6E5F-4E8A-BDBA-B477F42E4B7B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383553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4306D-600A-407D-9574-37604D886F16}" type="datetimeFigureOut">
              <a:rPr lang="fr-TN" smtClean="0"/>
              <a:t>03/12/2023</a:t>
            </a:fld>
            <a:endParaRPr lang="fr-TN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TN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AD22C-D91A-4D5A-85C2-494AD34D2BFA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593189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AD22C-D91A-4D5A-85C2-494AD34D2BFA}" type="slidenum">
              <a:rPr lang="fr-TN" smtClean="0"/>
              <a:t>5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41020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8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9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41.sv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41.svg"/><Relationship Id="rId4" Type="http://schemas.openxmlformats.org/officeDocument/2006/relationships/image" Target="../media/image47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svg"/><Relationship Id="rId7" Type="http://schemas.openxmlformats.org/officeDocument/2006/relationships/image" Target="../media/image2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94348" y="2652595"/>
            <a:ext cx="2499303" cy="1034087"/>
          </a:xfrm>
          <a:custGeom>
            <a:avLst/>
            <a:gdLst/>
            <a:ahLst/>
            <a:cxnLst/>
            <a:rect l="l" t="t" r="r" b="b"/>
            <a:pathLst>
              <a:path w="2499303" h="1034087">
                <a:moveTo>
                  <a:pt x="0" y="0"/>
                </a:moveTo>
                <a:lnTo>
                  <a:pt x="2499304" y="0"/>
                </a:lnTo>
                <a:lnTo>
                  <a:pt x="2499304" y="1034087"/>
                </a:lnTo>
                <a:lnTo>
                  <a:pt x="0" y="103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8700" y="-310771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712785" y="3822313"/>
            <a:ext cx="4862429" cy="107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88"/>
              </a:lnSpc>
            </a:pPr>
            <a:r>
              <a:rPr lang="en-US" sz="6277">
                <a:solidFill>
                  <a:srgbClr val="F9B80C"/>
                </a:solidFill>
                <a:latin typeface="Montserrat"/>
              </a:rPr>
              <a:t>CS434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33568" y="7162600"/>
            <a:ext cx="622086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Aymen Hammami - Aziz Maazouz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31656" y="4777283"/>
            <a:ext cx="8424687" cy="217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6214">
                <a:solidFill>
                  <a:srgbClr val="FFFFFF"/>
                </a:solidFill>
                <a:latin typeface="Montserrat Ultra-Bold"/>
              </a:rPr>
              <a:t>Detecting Insults in Social Commentary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407906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7017823" y="-438368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906928" y="2252575"/>
            <a:ext cx="2195234" cy="2195234"/>
          </a:xfrm>
          <a:custGeom>
            <a:avLst/>
            <a:gdLst/>
            <a:ahLst/>
            <a:cxnLst/>
            <a:rect l="l" t="t" r="r" b="b"/>
            <a:pathLst>
              <a:path w="2195234" h="2195234">
                <a:moveTo>
                  <a:pt x="0" y="0"/>
                </a:moveTo>
                <a:lnTo>
                  <a:pt x="2195233" y="0"/>
                </a:lnTo>
                <a:lnTo>
                  <a:pt x="2195233" y="2195234"/>
                </a:lnTo>
                <a:lnTo>
                  <a:pt x="0" y="219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522022" y="2650598"/>
            <a:ext cx="1054919" cy="1054919"/>
          </a:xfrm>
          <a:custGeom>
            <a:avLst/>
            <a:gdLst/>
            <a:ahLst/>
            <a:cxnLst/>
            <a:rect l="l" t="t" r="r" b="b"/>
            <a:pathLst>
              <a:path w="1054919" h="1054919">
                <a:moveTo>
                  <a:pt x="0" y="0"/>
                </a:moveTo>
                <a:lnTo>
                  <a:pt x="1054920" y="0"/>
                </a:lnTo>
                <a:lnTo>
                  <a:pt x="1054920" y="1054920"/>
                </a:lnTo>
                <a:lnTo>
                  <a:pt x="0" y="1054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597461" y="2252575"/>
            <a:ext cx="2195234" cy="2195234"/>
          </a:xfrm>
          <a:custGeom>
            <a:avLst/>
            <a:gdLst/>
            <a:ahLst/>
            <a:cxnLst/>
            <a:rect l="l" t="t" r="r" b="b"/>
            <a:pathLst>
              <a:path w="2195234" h="2195234">
                <a:moveTo>
                  <a:pt x="0" y="0"/>
                </a:moveTo>
                <a:lnTo>
                  <a:pt x="2195234" y="0"/>
                </a:lnTo>
                <a:lnTo>
                  <a:pt x="2195234" y="2195234"/>
                </a:lnTo>
                <a:lnTo>
                  <a:pt x="0" y="219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5287995" y="2252575"/>
            <a:ext cx="2195234" cy="2195234"/>
          </a:xfrm>
          <a:custGeom>
            <a:avLst/>
            <a:gdLst/>
            <a:ahLst/>
            <a:cxnLst/>
            <a:rect l="l" t="t" r="r" b="b"/>
            <a:pathLst>
              <a:path w="2195234" h="2195234">
                <a:moveTo>
                  <a:pt x="0" y="0"/>
                </a:moveTo>
                <a:lnTo>
                  <a:pt x="2195234" y="0"/>
                </a:lnTo>
                <a:lnTo>
                  <a:pt x="2195234" y="2195234"/>
                </a:lnTo>
                <a:lnTo>
                  <a:pt x="0" y="219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499845" y="5381743"/>
            <a:ext cx="2195234" cy="2195234"/>
          </a:xfrm>
          <a:custGeom>
            <a:avLst/>
            <a:gdLst/>
            <a:ahLst/>
            <a:cxnLst/>
            <a:rect l="l" t="t" r="r" b="b"/>
            <a:pathLst>
              <a:path w="2195234" h="2195234">
                <a:moveTo>
                  <a:pt x="0" y="0"/>
                </a:moveTo>
                <a:lnTo>
                  <a:pt x="2195233" y="0"/>
                </a:lnTo>
                <a:lnTo>
                  <a:pt x="2195233" y="2195233"/>
                </a:lnTo>
                <a:lnTo>
                  <a:pt x="0" y="2195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3942728" y="5332139"/>
            <a:ext cx="2195234" cy="2195234"/>
          </a:xfrm>
          <a:custGeom>
            <a:avLst/>
            <a:gdLst/>
            <a:ahLst/>
            <a:cxnLst/>
            <a:rect l="l" t="t" r="r" b="b"/>
            <a:pathLst>
              <a:path w="2195234" h="2195234">
                <a:moveTo>
                  <a:pt x="0" y="0"/>
                </a:moveTo>
                <a:lnTo>
                  <a:pt x="2195234" y="0"/>
                </a:lnTo>
                <a:lnTo>
                  <a:pt x="2195234" y="2195234"/>
                </a:lnTo>
                <a:lnTo>
                  <a:pt x="0" y="219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3125422" y="2771059"/>
            <a:ext cx="1139313" cy="1158267"/>
          </a:xfrm>
          <a:custGeom>
            <a:avLst/>
            <a:gdLst/>
            <a:ahLst/>
            <a:cxnLst/>
            <a:rect l="l" t="t" r="r" b="b"/>
            <a:pathLst>
              <a:path w="1139313" h="1158267">
                <a:moveTo>
                  <a:pt x="0" y="0"/>
                </a:moveTo>
                <a:lnTo>
                  <a:pt x="1139313" y="0"/>
                </a:lnTo>
                <a:lnTo>
                  <a:pt x="1139313" y="1158266"/>
                </a:lnTo>
                <a:lnTo>
                  <a:pt x="0" y="11582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15675817" y="2812196"/>
            <a:ext cx="1419590" cy="1075992"/>
            <a:chOff x="0" y="0"/>
            <a:chExt cx="1892787" cy="1434656"/>
          </a:xfrm>
        </p:grpSpPr>
        <p:sp>
          <p:nvSpPr>
            <p:cNvPr id="12" name="Freeform 12"/>
            <p:cNvSpPr/>
            <p:nvPr/>
          </p:nvSpPr>
          <p:spPr>
            <a:xfrm rot="-137479">
              <a:off x="14799" y="13345"/>
              <a:ext cx="682672" cy="753955"/>
            </a:xfrm>
            <a:custGeom>
              <a:avLst/>
              <a:gdLst/>
              <a:ahLst/>
              <a:cxnLst/>
              <a:rect l="l" t="t" r="r" b="b"/>
              <a:pathLst>
                <a:path w="682672" h="753955">
                  <a:moveTo>
                    <a:pt x="0" y="0"/>
                  </a:moveTo>
                  <a:lnTo>
                    <a:pt x="682672" y="0"/>
                  </a:lnTo>
                  <a:lnTo>
                    <a:pt x="682672" y="753956"/>
                  </a:lnTo>
                  <a:lnTo>
                    <a:pt x="0" y="753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 rot="-10800000">
              <a:off x="1251350" y="726241"/>
              <a:ext cx="641437" cy="708415"/>
            </a:xfrm>
            <a:custGeom>
              <a:avLst/>
              <a:gdLst/>
              <a:ahLst/>
              <a:cxnLst/>
              <a:rect l="l" t="t" r="r" b="b"/>
              <a:pathLst>
                <a:path w="641437" h="708415">
                  <a:moveTo>
                    <a:pt x="0" y="0"/>
                  </a:moveTo>
                  <a:lnTo>
                    <a:pt x="641437" y="0"/>
                  </a:lnTo>
                  <a:lnTo>
                    <a:pt x="641437" y="708415"/>
                  </a:lnTo>
                  <a:lnTo>
                    <a:pt x="0" y="708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97471" y="444072"/>
              <a:ext cx="540872" cy="540872"/>
            </a:xfrm>
            <a:custGeom>
              <a:avLst/>
              <a:gdLst/>
              <a:ahLst/>
              <a:cxnLst/>
              <a:rect l="l" t="t" r="r" b="b"/>
              <a:pathLst>
                <a:path w="540872" h="540872">
                  <a:moveTo>
                    <a:pt x="0" y="0"/>
                  </a:moveTo>
                  <a:lnTo>
                    <a:pt x="540872" y="0"/>
                  </a:lnTo>
                  <a:lnTo>
                    <a:pt x="540872" y="540872"/>
                  </a:lnTo>
                  <a:lnTo>
                    <a:pt x="0" y="54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333158" y="5753316"/>
            <a:ext cx="1414374" cy="1352880"/>
          </a:xfrm>
          <a:custGeom>
            <a:avLst/>
            <a:gdLst/>
            <a:ahLst/>
            <a:cxnLst/>
            <a:rect l="l" t="t" r="r" b="b"/>
            <a:pathLst>
              <a:path w="1414374" h="1352880">
                <a:moveTo>
                  <a:pt x="0" y="0"/>
                </a:moveTo>
                <a:lnTo>
                  <a:pt x="1414374" y="0"/>
                </a:lnTo>
                <a:lnTo>
                  <a:pt x="1414374" y="1352880"/>
                </a:lnTo>
                <a:lnTo>
                  <a:pt x="0" y="13528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918257" y="1040166"/>
            <a:ext cx="7294726" cy="197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26"/>
              </a:lnSpc>
            </a:pPr>
            <a:r>
              <a:rPr lang="en-US" sz="5712">
                <a:solidFill>
                  <a:srgbClr val="F9B80C"/>
                </a:solidFill>
                <a:latin typeface="Montserrat Ultra-Bold"/>
              </a:rPr>
              <a:t>Data Preparation </a:t>
            </a:r>
          </a:p>
          <a:p>
            <a:pPr>
              <a:lnSpc>
                <a:spcPts val="5026"/>
              </a:lnSpc>
            </a:pPr>
            <a:r>
              <a:rPr lang="en-US" sz="5712">
                <a:solidFill>
                  <a:srgbClr val="F9B80C"/>
                </a:solidFill>
                <a:latin typeface="Montserrat Ultra-Bold"/>
              </a:rPr>
              <a:t>&amp; </a:t>
            </a:r>
          </a:p>
          <a:p>
            <a:pPr>
              <a:lnSpc>
                <a:spcPts val="5026"/>
              </a:lnSpc>
            </a:pPr>
            <a:r>
              <a:rPr lang="en-US" sz="5712">
                <a:solidFill>
                  <a:srgbClr val="F9B80C"/>
                </a:solidFill>
                <a:latin typeface="Montserrat Ultra-Bold"/>
              </a:rPr>
              <a:t>Pre-processing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783076"/>
            <a:ext cx="6079981" cy="526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Data Cleaning</a:t>
            </a:r>
          </a:p>
          <a:p>
            <a:pPr>
              <a:lnSpc>
                <a:spcPts val="416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Initial Data Visualization</a:t>
            </a:r>
          </a:p>
          <a:p>
            <a:pPr>
              <a:lnSpc>
                <a:spcPts val="416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Data Reduction</a:t>
            </a:r>
          </a:p>
          <a:p>
            <a:pPr>
              <a:lnSpc>
                <a:spcPts val="416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Data Transformation</a:t>
            </a:r>
          </a:p>
          <a:p>
            <a:pPr>
              <a:lnSpc>
                <a:spcPts val="416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Final Data Visualization</a:t>
            </a:r>
          </a:p>
          <a:p>
            <a:pPr algn="ctr">
              <a:lnSpc>
                <a:spcPts val="416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1916170" y="5886293"/>
            <a:ext cx="1362583" cy="1186134"/>
          </a:xfrm>
          <a:custGeom>
            <a:avLst/>
            <a:gdLst/>
            <a:ahLst/>
            <a:cxnLst/>
            <a:rect l="l" t="t" r="r" b="b"/>
            <a:pathLst>
              <a:path w="1362583" h="1186134">
                <a:moveTo>
                  <a:pt x="0" y="0"/>
                </a:moveTo>
                <a:lnTo>
                  <a:pt x="1362583" y="0"/>
                </a:lnTo>
                <a:lnTo>
                  <a:pt x="1362583" y="1186133"/>
                </a:lnTo>
                <a:lnTo>
                  <a:pt x="0" y="118613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586FD-6F97-03F6-66BC-6C70701FC512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Data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18000"/>
            <a:ext cx="13754100" cy="6094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Create copies of columns to cache their original state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Convert all upper-cases to lower-cases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Remove new line symbols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Remove all HTML tags, links, embeds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Remove all non ASCII characters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Remove all leading and trailing white spaces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Change the format of dates to something more readable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Change the dates that are null to “Unknown”</a:t>
            </a:r>
          </a:p>
        </p:txBody>
      </p:sp>
      <p:sp>
        <p:nvSpPr>
          <p:cNvPr id="6" name="Freeform 6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1674380" y="720606"/>
            <a:ext cx="1446879" cy="1446879"/>
          </a:xfrm>
          <a:custGeom>
            <a:avLst/>
            <a:gdLst/>
            <a:ahLst/>
            <a:cxnLst/>
            <a:rect l="l" t="t" r="r" b="b"/>
            <a:pathLst>
              <a:path w="1446879" h="1446879">
                <a:moveTo>
                  <a:pt x="0" y="0"/>
                </a:moveTo>
                <a:lnTo>
                  <a:pt x="1446879" y="0"/>
                </a:lnTo>
                <a:lnTo>
                  <a:pt x="1446879" y="1446879"/>
                </a:lnTo>
                <a:lnTo>
                  <a:pt x="0" y="1446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C3E7C9-35AB-A868-0B79-4A9521876549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0" y="3302557"/>
            <a:ext cx="18288000" cy="5718076"/>
          </a:xfrm>
          <a:custGeom>
            <a:avLst/>
            <a:gdLst/>
            <a:ahLst/>
            <a:cxnLst/>
            <a:rect l="l" t="t" r="r" b="b"/>
            <a:pathLst>
              <a:path w="18288000" h="5718076">
                <a:moveTo>
                  <a:pt x="0" y="0"/>
                </a:moveTo>
                <a:lnTo>
                  <a:pt x="18288000" y="0"/>
                </a:lnTo>
                <a:lnTo>
                  <a:pt x="18288000" y="5718076"/>
                </a:lnTo>
                <a:lnTo>
                  <a:pt x="0" y="5718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Data Cleaning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8521" y="9325433"/>
            <a:ext cx="6390958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000000"/>
                </a:solidFill>
                <a:latin typeface="Montserrat Ultra-Bold"/>
              </a:rPr>
              <a:t>Example of data after cleaning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74380" y="676996"/>
            <a:ext cx="1446879" cy="1446879"/>
          </a:xfrm>
          <a:custGeom>
            <a:avLst/>
            <a:gdLst/>
            <a:ahLst/>
            <a:cxnLst/>
            <a:rect l="l" t="t" r="r" b="b"/>
            <a:pathLst>
              <a:path w="1446879" h="1446879">
                <a:moveTo>
                  <a:pt x="0" y="0"/>
                </a:moveTo>
                <a:lnTo>
                  <a:pt x="1446879" y="0"/>
                </a:lnTo>
                <a:lnTo>
                  <a:pt x="1446879" y="1446880"/>
                </a:lnTo>
                <a:lnTo>
                  <a:pt x="0" y="1446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76D15-BFC8-F414-617E-0B8D7DB27ED0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398702" y="3128953"/>
            <a:ext cx="11587991" cy="6253631"/>
          </a:xfrm>
          <a:custGeom>
            <a:avLst/>
            <a:gdLst/>
            <a:ahLst/>
            <a:cxnLst/>
            <a:rect l="l" t="t" r="r" b="b"/>
            <a:pathLst>
              <a:path w="11587991" h="6253631">
                <a:moveTo>
                  <a:pt x="0" y="0"/>
                </a:moveTo>
                <a:lnTo>
                  <a:pt x="11587991" y="0"/>
                </a:lnTo>
                <a:lnTo>
                  <a:pt x="11587991" y="6253630"/>
                </a:lnTo>
                <a:lnTo>
                  <a:pt x="0" y="6253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60738" y="1186563"/>
            <a:ext cx="9678233" cy="68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3"/>
              </a:lnSpc>
            </a:pPr>
            <a:r>
              <a:rPr lang="en-US" sz="5640">
                <a:solidFill>
                  <a:srgbClr val="FFFFFF"/>
                </a:solidFill>
                <a:latin typeface="Montserrat Ultra-Bold"/>
              </a:rPr>
              <a:t>Initial Data 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94421" y="9515933"/>
            <a:ext cx="4699159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000000"/>
                </a:solidFill>
                <a:latin typeface="Montserrat Ultra-Bold"/>
              </a:rPr>
              <a:t>Word Cloud for Insults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00245" y="711988"/>
            <a:ext cx="1440155" cy="1464114"/>
          </a:xfrm>
          <a:custGeom>
            <a:avLst/>
            <a:gdLst/>
            <a:ahLst/>
            <a:cxnLst/>
            <a:rect l="l" t="t" r="r" b="b"/>
            <a:pathLst>
              <a:path w="1440155" h="1464114">
                <a:moveTo>
                  <a:pt x="0" y="0"/>
                </a:moveTo>
                <a:lnTo>
                  <a:pt x="1440156" y="0"/>
                </a:lnTo>
                <a:lnTo>
                  <a:pt x="1440156" y="1464114"/>
                </a:lnTo>
                <a:lnTo>
                  <a:pt x="0" y="1464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B45E7-A0F7-CACA-47E8-27C6E4355BB0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2419817" y="3494843"/>
            <a:ext cx="13637810" cy="5651026"/>
          </a:xfrm>
          <a:custGeom>
            <a:avLst/>
            <a:gdLst/>
            <a:ahLst/>
            <a:cxnLst/>
            <a:rect l="l" t="t" r="r" b="b"/>
            <a:pathLst>
              <a:path w="13637810" h="5651026">
                <a:moveTo>
                  <a:pt x="0" y="0"/>
                </a:moveTo>
                <a:lnTo>
                  <a:pt x="13637810" y="0"/>
                </a:lnTo>
                <a:lnTo>
                  <a:pt x="13637810" y="5651026"/>
                </a:lnTo>
                <a:lnTo>
                  <a:pt x="0" y="565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905596"/>
            <a:ext cx="9086293" cy="86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71"/>
              </a:lnSpc>
            </a:pPr>
            <a:r>
              <a:rPr lang="en-US" sz="7240">
                <a:solidFill>
                  <a:srgbClr val="FFFFFF"/>
                </a:solidFill>
                <a:latin typeface="Montserrat Ultra-Bold"/>
              </a:rPr>
              <a:t>Data Reduction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19896" y="9415328"/>
            <a:ext cx="7248208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000000"/>
                </a:solidFill>
                <a:latin typeface="Montserrat Ultra-Bold"/>
              </a:rPr>
              <a:t>Code that performs data reduction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1427636" y="767425"/>
            <a:ext cx="1785374" cy="1353241"/>
            <a:chOff x="0" y="0"/>
            <a:chExt cx="2380498" cy="1804321"/>
          </a:xfrm>
        </p:grpSpPr>
        <p:sp>
          <p:nvSpPr>
            <p:cNvPr id="9" name="Freeform 9"/>
            <p:cNvSpPr/>
            <p:nvPr/>
          </p:nvSpPr>
          <p:spPr>
            <a:xfrm rot="-137479">
              <a:off x="18612" y="16784"/>
              <a:ext cx="858575" cy="948225"/>
            </a:xfrm>
            <a:custGeom>
              <a:avLst/>
              <a:gdLst/>
              <a:ahLst/>
              <a:cxnLst/>
              <a:rect l="l" t="t" r="r" b="b"/>
              <a:pathLst>
                <a:path w="858575" h="948225">
                  <a:moveTo>
                    <a:pt x="0" y="0"/>
                  </a:moveTo>
                  <a:lnTo>
                    <a:pt x="858575" y="0"/>
                  </a:lnTo>
                  <a:lnTo>
                    <a:pt x="858575" y="948226"/>
                  </a:lnTo>
                  <a:lnTo>
                    <a:pt x="0" y="948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 rot="-10800000">
              <a:off x="1573783" y="913370"/>
              <a:ext cx="806716" cy="890951"/>
            </a:xfrm>
            <a:custGeom>
              <a:avLst/>
              <a:gdLst/>
              <a:ahLst/>
              <a:cxnLst/>
              <a:rect l="l" t="t" r="r" b="b"/>
              <a:pathLst>
                <a:path w="806716" h="890951">
                  <a:moveTo>
                    <a:pt x="0" y="0"/>
                  </a:moveTo>
                  <a:lnTo>
                    <a:pt x="806715" y="0"/>
                  </a:lnTo>
                  <a:lnTo>
                    <a:pt x="806715" y="890951"/>
                  </a:lnTo>
                  <a:lnTo>
                    <a:pt x="0" y="890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877187" y="558496"/>
              <a:ext cx="680237" cy="680237"/>
            </a:xfrm>
            <a:custGeom>
              <a:avLst/>
              <a:gdLst/>
              <a:ahLst/>
              <a:cxnLst/>
              <a:rect l="l" t="t" r="r" b="b"/>
              <a:pathLst>
                <a:path w="680237" h="680237">
                  <a:moveTo>
                    <a:pt x="0" y="0"/>
                  </a:moveTo>
                  <a:lnTo>
                    <a:pt x="680237" y="0"/>
                  </a:lnTo>
                  <a:lnTo>
                    <a:pt x="680237" y="680237"/>
                  </a:lnTo>
                  <a:lnTo>
                    <a:pt x="0" y="680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0A34B-40FB-4028-D8AC-3E4E09C72CE5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64776" y="3403659"/>
            <a:ext cx="16758449" cy="5603940"/>
          </a:xfrm>
          <a:custGeom>
            <a:avLst/>
            <a:gdLst/>
            <a:ahLst/>
            <a:cxnLst/>
            <a:rect l="l" t="t" r="r" b="b"/>
            <a:pathLst>
              <a:path w="16758449" h="5603940">
                <a:moveTo>
                  <a:pt x="0" y="0"/>
                </a:moveTo>
                <a:lnTo>
                  <a:pt x="16758448" y="0"/>
                </a:lnTo>
                <a:lnTo>
                  <a:pt x="16758448" y="5603940"/>
                </a:lnTo>
                <a:lnTo>
                  <a:pt x="0" y="560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867496"/>
            <a:ext cx="9086293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Data Reduction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06031" y="9415328"/>
            <a:ext cx="10675938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 dirty="0">
                <a:solidFill>
                  <a:srgbClr val="000000"/>
                </a:solidFill>
                <a:latin typeface="Montserrat Ultra-Bold"/>
              </a:rPr>
              <a:t>Dataset after reduction (composed of 789 samples)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1427636" y="767425"/>
            <a:ext cx="1785374" cy="1353241"/>
            <a:chOff x="0" y="0"/>
            <a:chExt cx="2380498" cy="1804321"/>
          </a:xfrm>
        </p:grpSpPr>
        <p:sp>
          <p:nvSpPr>
            <p:cNvPr id="9" name="Freeform 9"/>
            <p:cNvSpPr/>
            <p:nvPr/>
          </p:nvSpPr>
          <p:spPr>
            <a:xfrm rot="-137479">
              <a:off x="18612" y="16784"/>
              <a:ext cx="858575" cy="948225"/>
            </a:xfrm>
            <a:custGeom>
              <a:avLst/>
              <a:gdLst/>
              <a:ahLst/>
              <a:cxnLst/>
              <a:rect l="l" t="t" r="r" b="b"/>
              <a:pathLst>
                <a:path w="858575" h="948225">
                  <a:moveTo>
                    <a:pt x="0" y="0"/>
                  </a:moveTo>
                  <a:lnTo>
                    <a:pt x="858575" y="0"/>
                  </a:lnTo>
                  <a:lnTo>
                    <a:pt x="858575" y="948226"/>
                  </a:lnTo>
                  <a:lnTo>
                    <a:pt x="0" y="948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 rot="-10800000">
              <a:off x="1573783" y="913370"/>
              <a:ext cx="806716" cy="890951"/>
            </a:xfrm>
            <a:custGeom>
              <a:avLst/>
              <a:gdLst/>
              <a:ahLst/>
              <a:cxnLst/>
              <a:rect l="l" t="t" r="r" b="b"/>
              <a:pathLst>
                <a:path w="806716" h="890951">
                  <a:moveTo>
                    <a:pt x="0" y="0"/>
                  </a:moveTo>
                  <a:lnTo>
                    <a:pt x="806715" y="0"/>
                  </a:lnTo>
                  <a:lnTo>
                    <a:pt x="806715" y="890951"/>
                  </a:lnTo>
                  <a:lnTo>
                    <a:pt x="0" y="890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877187" y="558496"/>
              <a:ext cx="680237" cy="680237"/>
            </a:xfrm>
            <a:custGeom>
              <a:avLst/>
              <a:gdLst/>
              <a:ahLst/>
              <a:cxnLst/>
              <a:rect l="l" t="t" r="r" b="b"/>
              <a:pathLst>
                <a:path w="680237" h="680237">
                  <a:moveTo>
                    <a:pt x="0" y="0"/>
                  </a:moveTo>
                  <a:lnTo>
                    <a:pt x="680237" y="0"/>
                  </a:lnTo>
                  <a:lnTo>
                    <a:pt x="680237" y="680237"/>
                  </a:lnTo>
                  <a:lnTo>
                    <a:pt x="0" y="680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975EC-61A8-9370-9A25-764AFBBB94D7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Data Transformation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4241981"/>
            <a:ext cx="13802613" cy="376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endParaRPr lang="en-US" sz="3407" dirty="0">
              <a:solidFill>
                <a:srgbClr val="000000"/>
              </a:solidFill>
              <a:latin typeface="Montserrat"/>
            </a:endParaRP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Tokenize all the words in a given comment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Remove stop words from the tokens (but, if..) 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Stem all the words (apples -&gt; appl)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Replace slang words with formal equivalent (u -&gt; you)</a:t>
            </a:r>
          </a:p>
        </p:txBody>
      </p:sp>
      <p:sp>
        <p:nvSpPr>
          <p:cNvPr id="7" name="Freeform 7"/>
          <p:cNvSpPr/>
          <p:nvPr/>
        </p:nvSpPr>
        <p:spPr>
          <a:xfrm>
            <a:off x="11152070" y="427076"/>
            <a:ext cx="2336507" cy="2033938"/>
          </a:xfrm>
          <a:custGeom>
            <a:avLst/>
            <a:gdLst/>
            <a:ahLst/>
            <a:cxnLst/>
            <a:rect l="l" t="t" r="r" b="b"/>
            <a:pathLst>
              <a:path w="2336507" h="2033938">
                <a:moveTo>
                  <a:pt x="0" y="0"/>
                </a:moveTo>
                <a:lnTo>
                  <a:pt x="2336507" y="0"/>
                </a:lnTo>
                <a:lnTo>
                  <a:pt x="2336507" y="2033938"/>
                </a:lnTo>
                <a:lnTo>
                  <a:pt x="0" y="203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BC04F-7EBA-D0AD-4717-9B92A8C39E54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0" y="2938780"/>
            <a:ext cx="18288000" cy="7348220"/>
          </a:xfrm>
          <a:custGeom>
            <a:avLst/>
            <a:gdLst/>
            <a:ahLst/>
            <a:cxnLst/>
            <a:rect l="l" t="t" r="r" b="b"/>
            <a:pathLst>
              <a:path w="18288000" h="7348220">
                <a:moveTo>
                  <a:pt x="0" y="0"/>
                </a:moveTo>
                <a:lnTo>
                  <a:pt x="18288000" y="0"/>
                </a:lnTo>
                <a:lnTo>
                  <a:pt x="18288000" y="7348220"/>
                </a:lnTo>
                <a:lnTo>
                  <a:pt x="0" y="7348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45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Data Transformation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1152070" y="427076"/>
            <a:ext cx="2336507" cy="2033938"/>
          </a:xfrm>
          <a:custGeom>
            <a:avLst/>
            <a:gdLst/>
            <a:ahLst/>
            <a:cxnLst/>
            <a:rect l="l" t="t" r="r" b="b"/>
            <a:pathLst>
              <a:path w="2336507" h="2033938">
                <a:moveTo>
                  <a:pt x="0" y="0"/>
                </a:moveTo>
                <a:lnTo>
                  <a:pt x="2336507" y="0"/>
                </a:lnTo>
                <a:lnTo>
                  <a:pt x="2336507" y="2033938"/>
                </a:lnTo>
                <a:lnTo>
                  <a:pt x="0" y="2033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732C7-C703-8B66-43DD-F8569F5149ED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321304" y="3181996"/>
            <a:ext cx="11645392" cy="6287239"/>
          </a:xfrm>
          <a:custGeom>
            <a:avLst/>
            <a:gdLst/>
            <a:ahLst/>
            <a:cxnLst/>
            <a:rect l="l" t="t" r="r" b="b"/>
            <a:pathLst>
              <a:path w="11645392" h="6287239">
                <a:moveTo>
                  <a:pt x="0" y="0"/>
                </a:moveTo>
                <a:lnTo>
                  <a:pt x="11645392" y="0"/>
                </a:lnTo>
                <a:lnTo>
                  <a:pt x="11645392" y="6287239"/>
                </a:lnTo>
                <a:lnTo>
                  <a:pt x="0" y="6287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44739" y="945899"/>
            <a:ext cx="9317815" cy="59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7"/>
              </a:lnSpc>
            </a:pPr>
            <a:r>
              <a:rPr lang="en-US" sz="4940">
                <a:solidFill>
                  <a:srgbClr val="FFFFFF"/>
                </a:solidFill>
                <a:latin typeface="Montserrat Ultra-Bold"/>
              </a:rPr>
              <a:t>Final Data 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94421" y="9515933"/>
            <a:ext cx="4699159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000000"/>
                </a:solidFill>
                <a:latin typeface="Montserrat Ultra-Bold"/>
              </a:rPr>
              <a:t>Word Cloud for Insults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13136" y="767605"/>
            <a:ext cx="1414374" cy="1352880"/>
          </a:xfrm>
          <a:custGeom>
            <a:avLst/>
            <a:gdLst/>
            <a:ahLst/>
            <a:cxnLst/>
            <a:rect l="l" t="t" r="r" b="b"/>
            <a:pathLst>
              <a:path w="1414374" h="1352880">
                <a:moveTo>
                  <a:pt x="0" y="0"/>
                </a:moveTo>
                <a:lnTo>
                  <a:pt x="1414374" y="0"/>
                </a:lnTo>
                <a:lnTo>
                  <a:pt x="1414374" y="1352880"/>
                </a:lnTo>
                <a:lnTo>
                  <a:pt x="0" y="135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7EB8AD-9BB3-F376-8538-B02F2328238D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4681603" y="3191947"/>
            <a:ext cx="8924794" cy="6251599"/>
          </a:xfrm>
          <a:custGeom>
            <a:avLst/>
            <a:gdLst/>
            <a:ahLst/>
            <a:cxnLst/>
            <a:rect l="l" t="t" r="r" b="b"/>
            <a:pathLst>
              <a:path w="8924794" h="6251599">
                <a:moveTo>
                  <a:pt x="0" y="0"/>
                </a:moveTo>
                <a:lnTo>
                  <a:pt x="8924794" y="0"/>
                </a:lnTo>
                <a:lnTo>
                  <a:pt x="8924794" y="6251599"/>
                </a:lnTo>
                <a:lnTo>
                  <a:pt x="0" y="6251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1009780"/>
            <a:ext cx="8069943" cy="59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7"/>
              </a:lnSpc>
            </a:pPr>
            <a:r>
              <a:rPr lang="en-US" sz="4940">
                <a:solidFill>
                  <a:srgbClr val="FFFFFF"/>
                </a:solidFill>
                <a:latin typeface="Montserrat Ultra-Bold"/>
              </a:rPr>
              <a:t>Final Data 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59988" y="9515933"/>
            <a:ext cx="6465411" cy="522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 dirty="0">
                <a:solidFill>
                  <a:srgbClr val="000000"/>
                </a:solidFill>
                <a:latin typeface="Montserrat Ultra-Bold"/>
              </a:rPr>
              <a:t>Distribution of Insult Labels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13136" y="767605"/>
            <a:ext cx="1414374" cy="1352880"/>
          </a:xfrm>
          <a:custGeom>
            <a:avLst/>
            <a:gdLst/>
            <a:ahLst/>
            <a:cxnLst/>
            <a:rect l="l" t="t" r="r" b="b"/>
            <a:pathLst>
              <a:path w="1414374" h="1352880">
                <a:moveTo>
                  <a:pt x="0" y="0"/>
                </a:moveTo>
                <a:lnTo>
                  <a:pt x="1414374" y="0"/>
                </a:lnTo>
                <a:lnTo>
                  <a:pt x="1414374" y="1352880"/>
                </a:lnTo>
                <a:lnTo>
                  <a:pt x="0" y="135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6BFFF1-AD1F-7168-353F-6ED1C2724527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42330"/>
            <a:ext cx="8115300" cy="6564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Problem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Solution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Objectives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Data Understanding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Data Preparation &amp; Pre-processing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Feature Selection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Model Selection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Conclusions &amp; Recommendations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Future work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13929"/>
            <a:ext cx="7282113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>
                <a:solidFill>
                  <a:srgbClr val="F9B80C"/>
                </a:solidFill>
                <a:latin typeface="Montserrat Ultra-Bold"/>
              </a:rPr>
              <a:t>Overview</a:t>
            </a:r>
          </a:p>
        </p:txBody>
      </p:sp>
      <p:sp>
        <p:nvSpPr>
          <p:cNvPr id="4" name="Freeform 4"/>
          <p:cNvSpPr/>
          <p:nvPr/>
        </p:nvSpPr>
        <p:spPr>
          <a:xfrm>
            <a:off x="9420665" y="2832855"/>
            <a:ext cx="8115300" cy="4795405"/>
          </a:xfrm>
          <a:custGeom>
            <a:avLst/>
            <a:gdLst/>
            <a:ahLst/>
            <a:cxnLst/>
            <a:rect l="l" t="t" r="r" b="b"/>
            <a:pathLst>
              <a:path w="8115300" h="4795405">
                <a:moveTo>
                  <a:pt x="0" y="0"/>
                </a:moveTo>
                <a:lnTo>
                  <a:pt x="8115300" y="0"/>
                </a:lnTo>
                <a:lnTo>
                  <a:pt x="8115300" y="4795405"/>
                </a:lnTo>
                <a:lnTo>
                  <a:pt x="0" y="4795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582107" y="3118564"/>
            <a:ext cx="11123787" cy="6303811"/>
          </a:xfrm>
          <a:custGeom>
            <a:avLst/>
            <a:gdLst/>
            <a:ahLst/>
            <a:cxnLst/>
            <a:rect l="l" t="t" r="r" b="b"/>
            <a:pathLst>
              <a:path w="11123787" h="6303811">
                <a:moveTo>
                  <a:pt x="0" y="0"/>
                </a:moveTo>
                <a:lnTo>
                  <a:pt x="11123786" y="0"/>
                </a:lnTo>
                <a:lnTo>
                  <a:pt x="11123786" y="6303812"/>
                </a:lnTo>
                <a:lnTo>
                  <a:pt x="0" y="630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900713" y="1005378"/>
            <a:ext cx="8395687" cy="570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47"/>
              </a:lnSpc>
            </a:pPr>
            <a:r>
              <a:rPr lang="en-US" sz="4940" dirty="0">
                <a:solidFill>
                  <a:srgbClr val="FFFFFF"/>
                </a:solidFill>
                <a:latin typeface="Montserrat Ultra-Bold"/>
              </a:rPr>
              <a:t>Final Data 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23614" y="9515933"/>
            <a:ext cx="3640773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 dirty="0">
                <a:solidFill>
                  <a:srgbClr val="000000"/>
                </a:solidFill>
                <a:latin typeface="Montserrat Ultra-Bold"/>
              </a:rPr>
              <a:t>Insults Over Time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13136" y="767605"/>
            <a:ext cx="1414374" cy="1352880"/>
          </a:xfrm>
          <a:custGeom>
            <a:avLst/>
            <a:gdLst/>
            <a:ahLst/>
            <a:cxnLst/>
            <a:rect l="l" t="t" r="r" b="b"/>
            <a:pathLst>
              <a:path w="1414374" h="1352880">
                <a:moveTo>
                  <a:pt x="0" y="0"/>
                </a:moveTo>
                <a:lnTo>
                  <a:pt x="1414374" y="0"/>
                </a:lnTo>
                <a:lnTo>
                  <a:pt x="1414374" y="1352880"/>
                </a:lnTo>
                <a:lnTo>
                  <a:pt x="0" y="135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E1593-6AA2-2A56-9692-5E72338E3CAC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>
                <a:solidFill>
                  <a:srgbClr val="F9B80C"/>
                </a:solidFill>
                <a:latin typeface="Montserrat Ultra-Bold"/>
              </a:rPr>
              <a:t>Feature Selection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3557057"/>
            <a:ext cx="16106308" cy="579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3"/>
              </a:lnSpc>
            </a:pPr>
            <a:r>
              <a:rPr lang="en-US" sz="4066" dirty="0">
                <a:solidFill>
                  <a:srgbClr val="000000"/>
                </a:solidFill>
                <a:latin typeface="Montserrat"/>
              </a:rPr>
              <a:t>We decided to only use the following columns:</a:t>
            </a:r>
          </a:p>
          <a:p>
            <a:pPr>
              <a:lnSpc>
                <a:spcPts val="5693"/>
              </a:lnSpc>
            </a:pPr>
            <a:endParaRPr lang="en-US" sz="4066" dirty="0">
              <a:solidFill>
                <a:srgbClr val="000000"/>
              </a:solidFill>
              <a:latin typeface="Montserrat"/>
            </a:endParaRPr>
          </a:p>
          <a:p>
            <a:pPr marL="877988" lvl="1" indent="-438994" algn="just">
              <a:lnSpc>
                <a:spcPts val="5693"/>
              </a:lnSpc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Insult:</a:t>
            </a:r>
            <a:r>
              <a:rPr lang="en-US" sz="4066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Labels, 0 or 1, that represent a non-insulting comment and an insulting one, respectively.</a:t>
            </a:r>
          </a:p>
          <a:p>
            <a:pPr marL="877988" lvl="1" indent="-438994" algn="just">
              <a:lnSpc>
                <a:spcPts val="5693"/>
              </a:lnSpc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Improved Stemmed Comment: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List of tokenized and transformed words that matter in a comment</a:t>
            </a:r>
          </a:p>
          <a:p>
            <a:pPr marL="877988" lvl="1" indent="-438994" algn="just">
              <a:lnSpc>
                <a:spcPts val="5693"/>
              </a:lnSpc>
              <a:spcBef>
                <a:spcPct val="0"/>
              </a:spcBef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Transformed Comment: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The comment rewritten using the tokenized and transformed words that matter.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4C6999-E41F-4961-D342-136DC1A1AFEB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01ED1F8-A7B1-E8AF-AF42-94B622A17222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1" name="Image 10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F74C0A8-6D7E-D58E-6C2B-F21E5CCB58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769" y="-380367"/>
            <a:ext cx="3419109" cy="34191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>
                <a:solidFill>
                  <a:srgbClr val="F9B80C"/>
                </a:solidFill>
                <a:latin typeface="Montserrat Ultra-Bold"/>
              </a:rPr>
              <a:t>Feature Selection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3557057"/>
            <a:ext cx="16106308" cy="570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3"/>
              </a:lnSpc>
            </a:pPr>
            <a:r>
              <a:rPr lang="en-US" sz="4066" dirty="0">
                <a:solidFill>
                  <a:srgbClr val="000000"/>
                </a:solidFill>
                <a:latin typeface="Montserrat"/>
              </a:rPr>
              <a:t>We decided to use the following to feed data to our classifier:</a:t>
            </a:r>
          </a:p>
          <a:p>
            <a:pPr>
              <a:lnSpc>
                <a:spcPts val="5693"/>
              </a:lnSpc>
            </a:pPr>
            <a:endParaRPr lang="en-US" sz="4066" dirty="0">
              <a:solidFill>
                <a:srgbClr val="000000"/>
              </a:solidFill>
              <a:latin typeface="Montserrat"/>
            </a:endParaRPr>
          </a:p>
          <a:p>
            <a:pPr marL="877988" lvl="1" indent="-438994" algn="just">
              <a:lnSpc>
                <a:spcPts val="5693"/>
              </a:lnSpc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Count Vectorizer:</a:t>
            </a:r>
            <a:r>
              <a:rPr lang="en-US" sz="4066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Count frequency of words and convert comment data into numerical vectors.</a:t>
            </a:r>
          </a:p>
          <a:p>
            <a:pPr marL="877988" lvl="1" indent="-438994" algn="just">
              <a:lnSpc>
                <a:spcPts val="5693"/>
              </a:lnSpc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TF_IDF Transformer: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Measure importance of words relative to their frequency and uniqueness.</a:t>
            </a:r>
          </a:p>
          <a:p>
            <a:pPr marL="877988" lvl="1" indent="-438994" algn="just">
              <a:lnSpc>
                <a:spcPts val="5693"/>
              </a:lnSpc>
              <a:spcBef>
                <a:spcPct val="0"/>
              </a:spcBef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Bad Words Transformer: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Measure frequency of bad words in a given comment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0AA033-B4A2-681E-83C0-6445314FA9C1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2CEF7511-D165-3ADF-0E17-4E3A9D159BEA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Image 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2E78697B-688D-5810-0CD1-439B99D2A6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769" y="-380367"/>
            <a:ext cx="3419109" cy="34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1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 dirty="0">
                <a:solidFill>
                  <a:srgbClr val="F9B80C"/>
                </a:solidFill>
                <a:latin typeface="Montserrat Ultra-Bold"/>
              </a:rPr>
              <a:t>Feature Selection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Image 6" descr="Une image contenant texte, capture d’écran, carte de visite, Police&#10;&#10;Description générée automatiquement">
            <a:extLst>
              <a:ext uri="{FF2B5EF4-FFF2-40B4-BE49-F238E27FC236}">
                <a16:creationId xmlns:a16="http://schemas.microsoft.com/office/drawing/2014/main" id="{A509BD9D-33AF-18E4-57AB-A5E27F404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57" y="3162300"/>
            <a:ext cx="6243068" cy="593169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0300699-5250-82A5-F785-75200803ECA5}"/>
              </a:ext>
            </a:extLst>
          </p:cNvPr>
          <p:cNvSpPr txBox="1"/>
          <p:nvPr/>
        </p:nvSpPr>
        <p:spPr>
          <a:xfrm>
            <a:off x="6022466" y="9317513"/>
            <a:ext cx="6243067" cy="600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Montserrat Ultra-Bold"/>
              </a:rPr>
              <a:t>Feature Selection Pipeline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40B34B-BCD4-B0CC-0F0D-AC95CAE9BBF2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6DE82C41-CAB0-56F6-00DD-9BAAC1A2D3B1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Image 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FDD7DFC-D3B4-327C-9859-509560BC8F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769" y="-380367"/>
            <a:ext cx="3419109" cy="34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9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8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 dirty="0">
                <a:solidFill>
                  <a:srgbClr val="F9B80C"/>
                </a:solidFill>
                <a:latin typeface="Montserrat Ultra-Bold"/>
              </a:rPr>
              <a:t>Model Selection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68BFECF8-E772-8798-10AB-6355E340B224}"/>
              </a:ext>
            </a:extLst>
          </p:cNvPr>
          <p:cNvSpPr/>
          <p:nvPr/>
        </p:nvSpPr>
        <p:spPr>
          <a:xfrm>
            <a:off x="3200400" y="5143500"/>
            <a:ext cx="1371600" cy="1219200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/>
              <a:t>1</a:t>
            </a:r>
            <a:endParaRPr lang="fr-TN" sz="4800" dirty="0"/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EF9A2008-E8C2-31FF-ED9C-B550AD96C70C}"/>
              </a:ext>
            </a:extLst>
          </p:cNvPr>
          <p:cNvSpPr/>
          <p:nvPr/>
        </p:nvSpPr>
        <p:spPr>
          <a:xfrm>
            <a:off x="8458200" y="5143500"/>
            <a:ext cx="1371600" cy="1219200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/>
              <a:t>2</a:t>
            </a:r>
            <a:endParaRPr lang="fr-TN" sz="4800" dirty="0"/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0AF5A586-9F4D-EF6B-37E8-6C600C387E7A}"/>
              </a:ext>
            </a:extLst>
          </p:cNvPr>
          <p:cNvSpPr/>
          <p:nvPr/>
        </p:nvSpPr>
        <p:spPr>
          <a:xfrm>
            <a:off x="13716000" y="5143500"/>
            <a:ext cx="1371600" cy="1219200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/>
              <a:t>3</a:t>
            </a:r>
            <a:endParaRPr lang="fr-TN" sz="4800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E8C9B9B-DD0E-30B2-D64C-432D8CDCC2B2}"/>
              </a:ext>
            </a:extLst>
          </p:cNvPr>
          <p:cNvSpPr txBox="1"/>
          <p:nvPr/>
        </p:nvSpPr>
        <p:spPr>
          <a:xfrm>
            <a:off x="1729138" y="6667500"/>
            <a:ext cx="4314123" cy="1062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Logistic </a:t>
            </a:r>
          </a:p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Regression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5773A48E-DE0B-3619-A2BD-863FB00E6E49}"/>
              </a:ext>
            </a:extLst>
          </p:cNvPr>
          <p:cNvSpPr txBox="1"/>
          <p:nvPr/>
        </p:nvSpPr>
        <p:spPr>
          <a:xfrm>
            <a:off x="6986938" y="6667500"/>
            <a:ext cx="4314123" cy="1062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Random</a:t>
            </a:r>
          </a:p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Forest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7E45023F-EA59-A773-46E0-51AEBB93A4E9}"/>
              </a:ext>
            </a:extLst>
          </p:cNvPr>
          <p:cNvSpPr txBox="1"/>
          <p:nvPr/>
        </p:nvSpPr>
        <p:spPr>
          <a:xfrm>
            <a:off x="12244739" y="6667500"/>
            <a:ext cx="4314123" cy="1062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Linear </a:t>
            </a:r>
          </a:p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SVC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E5DB1-A1D1-B8AF-D585-CB1F393826C9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B6C5F081-5201-2775-0ACF-A00D08985CD3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6F0351-9C73-9AB8-7A8C-418F4F8E6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7637" y="114644"/>
            <a:ext cx="230537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9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Logistic Regression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80671ED-52BC-F82B-A9F3-524EA84406D6}"/>
              </a:ext>
            </a:extLst>
          </p:cNvPr>
          <p:cNvSpPr txBox="1"/>
          <p:nvPr/>
        </p:nvSpPr>
        <p:spPr>
          <a:xfrm>
            <a:off x="1028700" y="4229100"/>
            <a:ext cx="13802613" cy="377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L</a:t>
            </a:r>
            <a:r>
              <a:rPr lang="en-US" sz="3600" dirty="0"/>
              <a:t>inear model that's suitable for a binary classification problems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Classifying a comment as an insult / non-insult fits this criteria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Efficient and commonly used thanks to its low complexity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Low risk of overfitting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70E688-6154-0F42-BCF7-3A485A522131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DD8B7B27-6889-44A2-2DE6-14C9B555C45B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D51245-1370-A6B2-E9E0-179890584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7637" y="114644"/>
            <a:ext cx="230537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57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Logistic Regression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4FA098-99E4-2A4F-FDFB-D247F1EA9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3844376"/>
            <a:ext cx="7958496" cy="38430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8AD5BB0-EC0A-0636-A5D5-F425E99EE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7" y="8496300"/>
            <a:ext cx="17208265" cy="14100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Modeling</a:t>
            </a:r>
            <a:endParaRPr lang="fr-TN" sz="28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D47B1C-B4BE-23E3-DB97-0A7CADB2D497}"/>
              </a:ext>
            </a:extLst>
          </p:cNvPr>
          <p:cNvSpPr txBox="1"/>
          <p:nvPr/>
        </p:nvSpPr>
        <p:spPr>
          <a:xfrm>
            <a:off x="700086" y="7849288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Training</a:t>
            </a:r>
            <a:endParaRPr lang="fr-TN" sz="28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89395B-75BD-CDDA-F493-11F9F7D5F0A5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0DE09F8D-D5F0-8912-CCAB-A3BFD30D516E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2EC43C9-4903-27EC-E55A-93F04870AC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7637" y="114644"/>
            <a:ext cx="230537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90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Logistic Regression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Evaluation</a:t>
            </a:r>
            <a:endParaRPr lang="fr-TN" sz="28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E94695-2A7E-0942-F624-F0A2FEC6D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6" y="3849138"/>
            <a:ext cx="13320713" cy="62145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F13EA5-D067-1832-E1B3-0E2AF0EDAA97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FD801742-2188-DD48-259D-7B6CEE88B285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A37032-D34E-006D-9889-E522B32FB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7637" y="114644"/>
            <a:ext cx="230537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53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Random Forest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80671ED-52BC-F82B-A9F3-524EA84406D6}"/>
              </a:ext>
            </a:extLst>
          </p:cNvPr>
          <p:cNvSpPr txBox="1"/>
          <p:nvPr/>
        </p:nvSpPr>
        <p:spPr>
          <a:xfrm>
            <a:off x="914400" y="3390900"/>
            <a:ext cx="13802613" cy="531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E</a:t>
            </a:r>
            <a:r>
              <a:rPr lang="en-US" sz="3600" dirty="0"/>
              <a:t>nsemble learning technique that creates numerous decision trees during the training process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The final prediction is determined by the most frequent prediction of the decision trees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Robust approach for classification tasks, and low risk of overfitting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Better at considering insults expressed through N-grams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4A916A-8A61-890C-987B-6FA96D270C78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6113AA48-FD0D-C556-BD36-367BCE08439E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08212E-ADD2-38BC-E921-53C7F8156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7637" y="114644"/>
            <a:ext cx="230537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70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Random Forest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Modeling</a:t>
            </a:r>
            <a:endParaRPr lang="fr-TN" sz="28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D47B1C-B4BE-23E3-DB97-0A7CADB2D497}"/>
              </a:ext>
            </a:extLst>
          </p:cNvPr>
          <p:cNvSpPr txBox="1"/>
          <p:nvPr/>
        </p:nvSpPr>
        <p:spPr>
          <a:xfrm>
            <a:off x="700086" y="7849288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Training</a:t>
            </a:r>
            <a:endParaRPr lang="fr-TN" sz="28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87BC720-ADE0-B982-400C-61D197BE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6" y="3825326"/>
            <a:ext cx="7974988" cy="38430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D729466-0E20-4BEC-4545-C812BA592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5" y="8553450"/>
            <a:ext cx="17072467" cy="5232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8569E5-B0AE-1223-B022-88B4BDEF6448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8464D0EC-B0A7-18A2-D140-C797A3E93027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2E1E15-EC50-FB26-F89D-AB659CCB8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7637" y="114644"/>
            <a:ext cx="230537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2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284459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2192080" y="2837030"/>
            <a:ext cx="2669476" cy="4114800"/>
          </a:xfrm>
          <a:custGeom>
            <a:avLst/>
            <a:gdLst/>
            <a:ahLst/>
            <a:cxnLst/>
            <a:rect l="l" t="t" r="r" b="b"/>
            <a:pathLst>
              <a:path w="2669476" h="4114800">
                <a:moveTo>
                  <a:pt x="0" y="0"/>
                </a:moveTo>
                <a:lnTo>
                  <a:pt x="2669476" y="0"/>
                </a:lnTo>
                <a:lnTo>
                  <a:pt x="26694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01173" y="1257300"/>
            <a:ext cx="7282113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>
                <a:solidFill>
                  <a:srgbClr val="F9B80C"/>
                </a:solidFill>
                <a:latin typeface="Montserrat Bold"/>
              </a:rPr>
              <a:t>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79880"/>
            <a:ext cx="7282113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Online spaces, especially public spaces such as social media, games, forums, chatting apps allows us to engage in discussions.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However, not all of those interactions are constructive or respectful. Some online users take advantage of their anonymity and the lack of consequences to post insulting comments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2F97D-94B5-0D31-BF30-D962FB94DC55}"/>
              </a:ext>
            </a:extLst>
          </p:cNvPr>
          <p:cNvSpPr/>
          <p:nvPr/>
        </p:nvSpPr>
        <p:spPr>
          <a:xfrm>
            <a:off x="17526000" y="915693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Random Forest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Evaluation</a:t>
            </a:r>
            <a:endParaRPr lang="fr-TN" sz="28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4D7D0E-56B1-E815-8487-C46EF75EB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3815801"/>
            <a:ext cx="13320712" cy="61047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A0AAB6-18ED-689A-5CBF-62A65B003560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B04B6B95-B5EA-0210-3B21-F3F46F5A8337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413B01-4C75-7FAE-F2B6-8BE4F43F5C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7637" y="114644"/>
            <a:ext cx="230537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98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Linear SVC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80671ED-52BC-F82B-A9F3-524EA84406D6}"/>
              </a:ext>
            </a:extLst>
          </p:cNvPr>
          <p:cNvSpPr txBox="1"/>
          <p:nvPr/>
        </p:nvSpPr>
        <p:spPr>
          <a:xfrm>
            <a:off x="914400" y="3390900"/>
            <a:ext cx="14478000" cy="531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L</a:t>
            </a:r>
            <a:r>
              <a:rPr lang="en-US" sz="3600" dirty="0"/>
              <a:t>inear SVC stands for Linear Support Vector Classification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Works well with linearly </a:t>
            </a:r>
            <a:r>
              <a:rPr lang="en-US" sz="3600" dirty="0" err="1"/>
              <a:t>seperable</a:t>
            </a:r>
            <a:r>
              <a:rPr lang="en-US" sz="3600" dirty="0"/>
              <a:t> data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In our case, it strives to find the optimal linear boundary that effectively separates insults from non-insults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Performs well with diverse vocabulary and linguistic patterns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Performs well with N-grams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279B8-BD1D-C57E-40F5-FF998F83AB13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31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C7222693-0F19-6916-9762-09D4614676EF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AF1C17-888F-9C16-3988-7F8C7E9FC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7637" y="114644"/>
            <a:ext cx="230537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69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Linear SVC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Modeling</a:t>
            </a:r>
            <a:endParaRPr lang="fr-TN" sz="28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D47B1C-B4BE-23E3-DB97-0A7CADB2D497}"/>
              </a:ext>
            </a:extLst>
          </p:cNvPr>
          <p:cNvSpPr txBox="1"/>
          <p:nvPr/>
        </p:nvSpPr>
        <p:spPr>
          <a:xfrm>
            <a:off x="700086" y="7849288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Training</a:t>
            </a:r>
            <a:endParaRPr lang="fr-TN" sz="28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0F067A5-2EEA-1F5C-9E05-56172286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4" y="3866240"/>
            <a:ext cx="7974987" cy="386446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BC78585-6A33-9187-A89B-8F67C85E1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4" y="8491089"/>
            <a:ext cx="16892594" cy="5950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9F3F37-24AB-904F-4841-2C63FF501589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435390D9-70A5-1F1E-9182-77F2A9D00005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61A846-4B7E-1597-18EA-2F6242528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7637" y="114644"/>
            <a:ext cx="230537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5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Linear SVC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Evaluation</a:t>
            </a:r>
            <a:endParaRPr lang="fr-TN" sz="28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2E9C82A-1872-8C53-1991-EDF964C6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3761720"/>
            <a:ext cx="13380412" cy="62585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D87893-6B68-2060-D54C-412A5E71DBF1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33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BB5AAE2E-028E-62AD-A284-A51911F69A16}"/>
              </a:ext>
            </a:extLst>
          </p:cNvPr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27E6BB-C102-9597-AFC6-BFF810970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7637" y="114644"/>
            <a:ext cx="2305372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16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058400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85800" y="491815"/>
            <a:ext cx="8915402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000" dirty="0">
                <a:solidFill>
                  <a:srgbClr val="F9B80C"/>
                </a:solidFill>
                <a:latin typeface="Montserrat Bold"/>
              </a:rPr>
              <a:t>Conclusions &amp; Recommendations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2F97D-94B5-0D31-BF30-D962FB94DC55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E59EE-E54A-6603-B800-5158070F3D22}"/>
              </a:ext>
            </a:extLst>
          </p:cNvPr>
          <p:cNvSpPr txBox="1"/>
          <p:nvPr/>
        </p:nvSpPr>
        <p:spPr>
          <a:xfrm>
            <a:off x="685800" y="2324100"/>
            <a:ext cx="8153400" cy="2993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r>
              <a:rPr lang="en-US" sz="3200" b="1" dirty="0">
                <a:solidFill>
                  <a:schemeClr val="bg1"/>
                </a:solidFill>
              </a:rPr>
              <a:t>Model Implementation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We experimented with 3 different models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model using Linear SVC was the best in terms of accuracy (86%) and F1 score (85%)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B33AD23-7BA3-EE16-5603-68D036BB01DE}"/>
              </a:ext>
            </a:extLst>
          </p:cNvPr>
          <p:cNvSpPr txBox="1"/>
          <p:nvPr/>
        </p:nvSpPr>
        <p:spPr>
          <a:xfrm>
            <a:off x="685800" y="5346443"/>
            <a:ext cx="8915402" cy="4519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r>
              <a:rPr lang="en-US" sz="3200" b="1" dirty="0">
                <a:solidFill>
                  <a:schemeClr val="bg1"/>
                </a:solidFill>
              </a:rPr>
              <a:t>Business Recommendations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Moderation and filtering systems within social media, forums…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Competitive games, live streams and platforms that offer real-time chatting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Automation of bans and punishments of toxic users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D09AB4-01B3-94D5-BE2F-CA5E8A6B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2705100"/>
            <a:ext cx="5357812" cy="418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007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058400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85800" y="749966"/>
            <a:ext cx="891540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000" dirty="0">
                <a:solidFill>
                  <a:srgbClr val="F9B80C"/>
                </a:solidFill>
                <a:latin typeface="Montserrat Bold"/>
              </a:rPr>
              <a:t>Future 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2F97D-94B5-0D31-BF30-D962FB94DC55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35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1DF1AC7-79E4-3EF3-8629-0946C2571ED3}"/>
              </a:ext>
            </a:extLst>
          </p:cNvPr>
          <p:cNvSpPr txBox="1"/>
          <p:nvPr/>
        </p:nvSpPr>
        <p:spPr>
          <a:xfrm>
            <a:off x="381000" y="1993899"/>
            <a:ext cx="8915402" cy="7610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Extending the current model with more training data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Combining the model with a custom classifier that always predicts an insult when a slur is used regardless or the context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Exploration into more feature engineering techniques: word embeddings, multilingual support…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Exploration into deep learning models that use neural networks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D905E3-02DA-3DE3-E9B0-0E4AF00A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2247900"/>
            <a:ext cx="4901436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68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07790" y="0"/>
            <a:ext cx="10780210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8700" y="2251408"/>
            <a:ext cx="9089602" cy="5536394"/>
          </a:xfrm>
          <a:custGeom>
            <a:avLst/>
            <a:gdLst/>
            <a:ahLst/>
            <a:cxnLst/>
            <a:rect l="l" t="t" r="r" b="b"/>
            <a:pathLst>
              <a:path w="9089602" h="5536394">
                <a:moveTo>
                  <a:pt x="0" y="0"/>
                </a:moveTo>
                <a:lnTo>
                  <a:pt x="9089602" y="0"/>
                </a:lnTo>
                <a:lnTo>
                  <a:pt x="9089602" y="5536394"/>
                </a:lnTo>
                <a:lnTo>
                  <a:pt x="0" y="553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1638871" y="4671695"/>
            <a:ext cx="562042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Do you have any questions?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28995" y="1504950"/>
            <a:ext cx="7930305" cy="297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56"/>
              </a:lnSpc>
            </a:pPr>
            <a:r>
              <a:rPr lang="en-US" sz="13441">
                <a:solidFill>
                  <a:srgbClr val="F9B80C"/>
                </a:solidFill>
                <a:latin typeface="Montserrat Ultra-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887419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284459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01173" y="1257300"/>
            <a:ext cx="7282113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>
                <a:solidFill>
                  <a:srgbClr val="F9B80C"/>
                </a:solidFill>
                <a:latin typeface="Montserrat Bold"/>
              </a:rPr>
              <a:t>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724150"/>
            <a:ext cx="7282113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There is no doubt that the significance of monitoring and moderating online platforms has become increasingly important.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A possible solution is implementing a system that can detect whether or not a given message is insulting and takes appropriate action against it.</a:t>
            </a:r>
          </a:p>
        </p:txBody>
      </p:sp>
      <p:sp>
        <p:nvSpPr>
          <p:cNvPr id="6" name="Freeform 6"/>
          <p:cNvSpPr/>
          <p:nvPr/>
        </p:nvSpPr>
        <p:spPr>
          <a:xfrm>
            <a:off x="10237102" y="2878829"/>
            <a:ext cx="6909787" cy="4962484"/>
          </a:xfrm>
          <a:custGeom>
            <a:avLst/>
            <a:gdLst/>
            <a:ahLst/>
            <a:cxnLst/>
            <a:rect l="l" t="t" r="r" b="b"/>
            <a:pathLst>
              <a:path w="6909787" h="4962484">
                <a:moveTo>
                  <a:pt x="0" y="0"/>
                </a:moveTo>
                <a:lnTo>
                  <a:pt x="6909787" y="0"/>
                </a:lnTo>
                <a:lnTo>
                  <a:pt x="6909787" y="4962484"/>
                </a:lnTo>
                <a:lnTo>
                  <a:pt x="0" y="4962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CEB9D-8072-1673-C279-585627C135E5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876196" y="4790134"/>
            <a:ext cx="2535608" cy="2069978"/>
          </a:xfrm>
          <a:custGeom>
            <a:avLst/>
            <a:gdLst/>
            <a:ahLst/>
            <a:cxnLst/>
            <a:rect l="l" t="t" r="r" b="b"/>
            <a:pathLst>
              <a:path w="2535608" h="2069978">
                <a:moveTo>
                  <a:pt x="0" y="0"/>
                </a:moveTo>
                <a:lnTo>
                  <a:pt x="2535608" y="0"/>
                </a:lnTo>
                <a:lnTo>
                  <a:pt x="2535608" y="2069979"/>
                </a:lnTo>
                <a:lnTo>
                  <a:pt x="0" y="2069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177873" y="4948140"/>
            <a:ext cx="2054426" cy="1753966"/>
          </a:xfrm>
          <a:custGeom>
            <a:avLst/>
            <a:gdLst/>
            <a:ahLst/>
            <a:cxnLst/>
            <a:rect l="l" t="t" r="r" b="b"/>
            <a:pathLst>
              <a:path w="2054426" h="1753966">
                <a:moveTo>
                  <a:pt x="0" y="0"/>
                </a:moveTo>
                <a:lnTo>
                  <a:pt x="2054426" y="0"/>
                </a:lnTo>
                <a:lnTo>
                  <a:pt x="2054426" y="1753967"/>
                </a:lnTo>
                <a:lnTo>
                  <a:pt x="0" y="1753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590394" y="3982662"/>
            <a:ext cx="3245019" cy="3349697"/>
          </a:xfrm>
          <a:custGeom>
            <a:avLst/>
            <a:gdLst/>
            <a:ahLst/>
            <a:cxnLst/>
            <a:rect l="l" t="t" r="r" b="b"/>
            <a:pathLst>
              <a:path w="3245019" h="3349697">
                <a:moveTo>
                  <a:pt x="0" y="0"/>
                </a:moveTo>
                <a:lnTo>
                  <a:pt x="3245019" y="0"/>
                </a:lnTo>
                <a:lnTo>
                  <a:pt x="3245019" y="3349697"/>
                </a:lnTo>
                <a:lnTo>
                  <a:pt x="0" y="33496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028700" y="886546"/>
            <a:ext cx="6068126" cy="79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9"/>
              </a:lnSpc>
            </a:pPr>
            <a:r>
              <a:rPr lang="en-US" sz="6840" dirty="0">
                <a:solidFill>
                  <a:srgbClr val="F9B80C"/>
                </a:solidFill>
                <a:latin typeface="Montserrat Ultra-Bold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6672" y="7245665"/>
            <a:ext cx="4314123" cy="1614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Help moderate forums and discussions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97942" y="7245665"/>
            <a:ext cx="3692116" cy="1614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Take unbiased and precise decisions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8006" y="7139356"/>
            <a:ext cx="3352413" cy="1614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sz="3090" dirty="0">
                <a:solidFill>
                  <a:srgbClr val="000000"/>
                </a:solidFill>
                <a:latin typeface="Montserrat Ultra-Bold"/>
              </a:rPr>
              <a:t>Prevent cyber-bullying and </a:t>
            </a:r>
            <a:r>
              <a:rPr lang="en-US" sz="3090" dirty="0" err="1">
                <a:solidFill>
                  <a:srgbClr val="000000"/>
                </a:solidFill>
                <a:latin typeface="Montserrat Ultra-Bold"/>
              </a:rPr>
              <a:t>harrassment</a:t>
            </a:r>
            <a:endParaRPr lang="en-US" sz="3090" dirty="0">
              <a:solidFill>
                <a:srgbClr val="000000"/>
              </a:solidFill>
              <a:latin typeface="Montserrat Ultra-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952053-7F82-20FD-BC59-4007034488AD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407906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7017823" y="-438368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918257" y="1087791"/>
            <a:ext cx="7571392" cy="170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4"/>
              </a:lnSpc>
            </a:pPr>
            <a:r>
              <a:rPr lang="en-US" sz="7312" dirty="0">
                <a:solidFill>
                  <a:srgbClr val="F9B80C"/>
                </a:solidFill>
                <a:latin typeface="Montserrat Ultra-Bold"/>
              </a:rPr>
              <a:t>Data</a:t>
            </a:r>
          </a:p>
          <a:p>
            <a:pPr>
              <a:lnSpc>
                <a:spcPts val="6434"/>
              </a:lnSpc>
            </a:pPr>
            <a:r>
              <a:rPr lang="en-US" sz="7312" dirty="0">
                <a:solidFill>
                  <a:srgbClr val="F9B80C"/>
                </a:solidFill>
                <a:latin typeface="Montserrat Ultra-Bold"/>
              </a:rPr>
              <a:t>Understanding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02844"/>
            <a:ext cx="6223967" cy="459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44"/>
              </a:lnSpc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To properly understand the training data we are dealing with, we need to:</a:t>
            </a:r>
          </a:p>
          <a:p>
            <a:pPr algn="just">
              <a:lnSpc>
                <a:spcPts val="6144"/>
              </a:lnSpc>
            </a:pPr>
            <a:endParaRPr lang="en-US" sz="3200" dirty="0">
              <a:solidFill>
                <a:srgbClr val="FFFFFF"/>
              </a:solidFill>
              <a:latin typeface="Montserrat"/>
            </a:endParaRPr>
          </a:p>
          <a:p>
            <a:pPr marL="690881" lvl="1" indent="-345440" algn="just">
              <a:lnSpc>
                <a:spcPts val="6144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Import the dataset</a:t>
            </a:r>
          </a:p>
          <a:p>
            <a:pPr marL="690881" lvl="1" indent="-345440" algn="just">
              <a:lnSpc>
                <a:spcPts val="6144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Explore the dataset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507999" y="1322123"/>
            <a:ext cx="3419109" cy="7642754"/>
            <a:chOff x="0" y="0"/>
            <a:chExt cx="4558812" cy="101903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58812" cy="4558812"/>
            </a:xfrm>
            <a:custGeom>
              <a:avLst/>
              <a:gdLst/>
              <a:ahLst/>
              <a:cxnLst/>
              <a:rect l="l" t="t" r="r" b="b"/>
              <a:pathLst>
                <a:path w="4558812" h="4558812">
                  <a:moveTo>
                    <a:pt x="0" y="0"/>
                  </a:moveTo>
                  <a:lnTo>
                    <a:pt x="4558812" y="0"/>
                  </a:lnTo>
                  <a:lnTo>
                    <a:pt x="4558812" y="4558812"/>
                  </a:lnTo>
                  <a:lnTo>
                    <a:pt x="0" y="4558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348822" y="1091793"/>
              <a:ext cx="1861169" cy="1861169"/>
            </a:xfrm>
            <a:custGeom>
              <a:avLst/>
              <a:gdLst/>
              <a:ahLst/>
              <a:cxnLst/>
              <a:rect l="l" t="t" r="r" b="b"/>
              <a:pathLst>
                <a:path w="1861169" h="1861169">
                  <a:moveTo>
                    <a:pt x="0" y="0"/>
                  </a:moveTo>
                  <a:lnTo>
                    <a:pt x="1861168" y="0"/>
                  </a:lnTo>
                  <a:lnTo>
                    <a:pt x="1861168" y="1861168"/>
                  </a:lnTo>
                  <a:lnTo>
                    <a:pt x="0" y="1861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5631528"/>
              <a:ext cx="4558812" cy="4558812"/>
            </a:xfrm>
            <a:custGeom>
              <a:avLst/>
              <a:gdLst/>
              <a:ahLst/>
              <a:cxnLst/>
              <a:rect l="l" t="t" r="r" b="b"/>
              <a:pathLst>
                <a:path w="4558812" h="4558812">
                  <a:moveTo>
                    <a:pt x="0" y="0"/>
                  </a:moveTo>
                  <a:lnTo>
                    <a:pt x="4558812" y="0"/>
                  </a:lnTo>
                  <a:lnTo>
                    <a:pt x="4558812" y="4558811"/>
                  </a:lnTo>
                  <a:lnTo>
                    <a:pt x="0" y="4558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090717" y="6677388"/>
              <a:ext cx="2377378" cy="2467091"/>
            </a:xfrm>
            <a:custGeom>
              <a:avLst/>
              <a:gdLst/>
              <a:ahLst/>
              <a:cxnLst/>
              <a:rect l="l" t="t" r="r" b="b"/>
              <a:pathLst>
                <a:path w="2377378" h="2467091">
                  <a:moveTo>
                    <a:pt x="0" y="0"/>
                  </a:moveTo>
                  <a:lnTo>
                    <a:pt x="2377378" y="0"/>
                  </a:lnTo>
                  <a:lnTo>
                    <a:pt x="2377378" y="2467091"/>
                  </a:lnTo>
                  <a:lnTo>
                    <a:pt x="0" y="2467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C7401A-3E79-43BD-93A5-A7D3A59DE4D0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920671" y="4170652"/>
            <a:ext cx="10446659" cy="3605689"/>
          </a:xfrm>
          <a:custGeom>
            <a:avLst/>
            <a:gdLst/>
            <a:ahLst/>
            <a:cxnLst/>
            <a:rect l="l" t="t" r="r" b="b"/>
            <a:pathLst>
              <a:path w="10446659" h="3605689">
                <a:moveTo>
                  <a:pt x="0" y="0"/>
                </a:moveTo>
                <a:lnTo>
                  <a:pt x="10446658" y="0"/>
                </a:lnTo>
                <a:lnTo>
                  <a:pt x="10446658" y="3605689"/>
                </a:lnTo>
                <a:lnTo>
                  <a:pt x="0" y="360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255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Importing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33231" y="8176247"/>
            <a:ext cx="7221538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000000"/>
                </a:solidFill>
                <a:latin typeface="Montserrat Ultra-Bold"/>
              </a:rPr>
              <a:t>Code that imports the CSV dataset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74380" y="559065"/>
            <a:ext cx="1291887" cy="1291887"/>
          </a:xfrm>
          <a:custGeom>
            <a:avLst/>
            <a:gdLst/>
            <a:ahLst/>
            <a:cxnLst/>
            <a:rect l="l" t="t" r="r" b="b"/>
            <a:pathLst>
              <a:path w="1291887" h="1291887">
                <a:moveTo>
                  <a:pt x="0" y="0"/>
                </a:moveTo>
                <a:lnTo>
                  <a:pt x="1291887" y="0"/>
                </a:lnTo>
                <a:lnTo>
                  <a:pt x="1291887" y="1291887"/>
                </a:lnTo>
                <a:lnTo>
                  <a:pt x="0" y="1291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96E271-0EEF-6A75-F61D-1A0C90743713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028700" y="5143500"/>
            <a:ext cx="16520733" cy="3035162"/>
          </a:xfrm>
          <a:custGeom>
            <a:avLst/>
            <a:gdLst/>
            <a:ahLst/>
            <a:cxnLst/>
            <a:rect l="l" t="t" r="r" b="b"/>
            <a:pathLst>
              <a:path w="16520733" h="3035162">
                <a:moveTo>
                  <a:pt x="0" y="0"/>
                </a:moveTo>
                <a:lnTo>
                  <a:pt x="16520733" y="0"/>
                </a:lnTo>
                <a:lnTo>
                  <a:pt x="16520733" y="3035162"/>
                </a:lnTo>
                <a:lnTo>
                  <a:pt x="0" y="3035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28700" y="3371162"/>
            <a:ext cx="16230600" cy="674795"/>
          </a:xfrm>
          <a:custGeom>
            <a:avLst/>
            <a:gdLst/>
            <a:ahLst/>
            <a:cxnLst/>
            <a:rect l="l" t="t" r="r" b="b"/>
            <a:pathLst>
              <a:path w="16230600" h="674795">
                <a:moveTo>
                  <a:pt x="0" y="0"/>
                </a:moveTo>
                <a:lnTo>
                  <a:pt x="16230600" y="0"/>
                </a:lnTo>
                <a:lnTo>
                  <a:pt x="16230600" y="674795"/>
                </a:lnTo>
                <a:lnTo>
                  <a:pt x="0" y="674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Exploring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1071" y="4220913"/>
            <a:ext cx="8945245" cy="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Montserrat"/>
              </a:rPr>
              <a:t>The dataset consists of </a:t>
            </a:r>
            <a:r>
              <a:rPr lang="en-US" sz="3740">
                <a:solidFill>
                  <a:srgbClr val="000000"/>
                </a:solidFill>
                <a:latin typeface="Montserrat Bold"/>
              </a:rPr>
              <a:t>3947</a:t>
            </a:r>
            <a:r>
              <a:rPr lang="en-US" sz="3740">
                <a:solidFill>
                  <a:srgbClr val="000000"/>
                </a:solidFill>
                <a:latin typeface="Montserrat"/>
              </a:rPr>
              <a:t> samples.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376" y="8350112"/>
            <a:ext cx="16280924" cy="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Montserrat"/>
              </a:rPr>
              <a:t>The dataset is structured by </a:t>
            </a:r>
            <a:r>
              <a:rPr lang="en-US" sz="3740">
                <a:solidFill>
                  <a:srgbClr val="000000"/>
                </a:solidFill>
                <a:latin typeface="Montserrat Bold"/>
              </a:rPr>
              <a:t>3</a:t>
            </a:r>
            <a:r>
              <a:rPr lang="en-US" sz="3740">
                <a:solidFill>
                  <a:srgbClr val="000000"/>
                </a:solidFill>
                <a:latin typeface="Montserrat"/>
              </a:rPr>
              <a:t> columns: Insult, Date, and Comment</a:t>
            </a:r>
          </a:p>
        </p:txBody>
      </p:sp>
      <p:sp>
        <p:nvSpPr>
          <p:cNvPr id="9" name="Freeform 9"/>
          <p:cNvSpPr/>
          <p:nvPr/>
        </p:nvSpPr>
        <p:spPr>
          <a:xfrm>
            <a:off x="10594063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9" y="0"/>
                </a:lnTo>
                <a:lnTo>
                  <a:pt x="3419109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1488281" y="559065"/>
            <a:ext cx="1630673" cy="1692208"/>
          </a:xfrm>
          <a:custGeom>
            <a:avLst/>
            <a:gdLst/>
            <a:ahLst/>
            <a:cxnLst/>
            <a:rect l="l" t="t" r="r" b="b"/>
            <a:pathLst>
              <a:path w="1630673" h="1692208">
                <a:moveTo>
                  <a:pt x="0" y="0"/>
                </a:moveTo>
                <a:lnTo>
                  <a:pt x="1630673" y="0"/>
                </a:lnTo>
                <a:lnTo>
                  <a:pt x="1630673" y="1692208"/>
                </a:lnTo>
                <a:lnTo>
                  <a:pt x="0" y="1692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3D40A8-6CC7-756A-6F2F-C64E491606F8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883633" y="3625919"/>
            <a:ext cx="16520733" cy="3035162"/>
          </a:xfrm>
          <a:custGeom>
            <a:avLst/>
            <a:gdLst/>
            <a:ahLst/>
            <a:cxnLst/>
            <a:rect l="l" t="t" r="r" b="b"/>
            <a:pathLst>
              <a:path w="16520733" h="3035162">
                <a:moveTo>
                  <a:pt x="0" y="0"/>
                </a:moveTo>
                <a:lnTo>
                  <a:pt x="16520734" y="0"/>
                </a:lnTo>
                <a:lnTo>
                  <a:pt x="16520734" y="3035162"/>
                </a:lnTo>
                <a:lnTo>
                  <a:pt x="0" y="3035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3173241" y="6809689"/>
            <a:ext cx="4086059" cy="2486410"/>
          </a:xfrm>
          <a:custGeom>
            <a:avLst/>
            <a:gdLst/>
            <a:ahLst/>
            <a:cxnLst/>
            <a:rect l="l" t="t" r="r" b="b"/>
            <a:pathLst>
              <a:path w="4086059" h="2486410">
                <a:moveTo>
                  <a:pt x="0" y="0"/>
                </a:moveTo>
                <a:lnTo>
                  <a:pt x="4086059" y="0"/>
                </a:lnTo>
                <a:lnTo>
                  <a:pt x="4086059" y="2486410"/>
                </a:lnTo>
                <a:lnTo>
                  <a:pt x="0" y="2486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Exploring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633" y="6846838"/>
            <a:ext cx="12107363" cy="2193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51"/>
              </a:lnSpc>
            </a:pPr>
            <a:r>
              <a:rPr lang="en-US" sz="3099">
                <a:solidFill>
                  <a:srgbClr val="000000"/>
                </a:solidFill>
                <a:latin typeface="Montserrat Bold"/>
              </a:rPr>
              <a:t>Insult:</a:t>
            </a:r>
            <a:r>
              <a:rPr lang="en-US" sz="3099">
                <a:solidFill>
                  <a:srgbClr val="000000"/>
                </a:solidFill>
                <a:latin typeface="Montserrat"/>
              </a:rPr>
              <a:t>  Label of 1 is an insult. 0 is not an insult.</a:t>
            </a:r>
          </a:p>
          <a:p>
            <a:pPr>
              <a:lnSpc>
                <a:spcPts val="5951"/>
              </a:lnSpc>
            </a:pPr>
            <a:r>
              <a:rPr lang="en-US" sz="3099">
                <a:solidFill>
                  <a:srgbClr val="000000"/>
                </a:solidFill>
                <a:latin typeface="Montserrat Bold"/>
              </a:rPr>
              <a:t>Date: </a:t>
            </a:r>
            <a:r>
              <a:rPr lang="en-US" sz="3099">
                <a:solidFill>
                  <a:srgbClr val="000000"/>
                </a:solidFill>
                <a:latin typeface="Montserrat"/>
              </a:rPr>
              <a:t> Format: YYYYMMDDHHMMSSZ | Some dates are null. </a:t>
            </a:r>
          </a:p>
          <a:p>
            <a:pPr>
              <a:lnSpc>
                <a:spcPts val="5951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Montserrat Bold"/>
              </a:rPr>
              <a:t>Comment:  </a:t>
            </a:r>
            <a:r>
              <a:rPr lang="en-US" sz="3099">
                <a:solidFill>
                  <a:srgbClr val="000000"/>
                </a:solidFill>
                <a:latin typeface="Montserrat"/>
              </a:rPr>
              <a:t>The contents of the comment between quotes.</a:t>
            </a:r>
          </a:p>
        </p:txBody>
      </p:sp>
      <p:sp>
        <p:nvSpPr>
          <p:cNvPr id="8" name="Freeform 8"/>
          <p:cNvSpPr/>
          <p:nvPr/>
        </p:nvSpPr>
        <p:spPr>
          <a:xfrm>
            <a:off x="10594063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9" y="0"/>
                </a:lnTo>
                <a:lnTo>
                  <a:pt x="3419109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1488281" y="559065"/>
            <a:ext cx="1630673" cy="1692208"/>
          </a:xfrm>
          <a:custGeom>
            <a:avLst/>
            <a:gdLst/>
            <a:ahLst/>
            <a:cxnLst/>
            <a:rect l="l" t="t" r="r" b="b"/>
            <a:pathLst>
              <a:path w="1630673" h="1692208">
                <a:moveTo>
                  <a:pt x="0" y="0"/>
                </a:moveTo>
                <a:lnTo>
                  <a:pt x="1630673" y="0"/>
                </a:lnTo>
                <a:lnTo>
                  <a:pt x="1630673" y="1692208"/>
                </a:lnTo>
                <a:lnTo>
                  <a:pt x="0" y="1692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F65BB-BEA4-238E-343D-E7875675A5A8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847</Words>
  <Application>Microsoft Office PowerPoint</Application>
  <PresentationFormat>Personnalisé</PresentationFormat>
  <Paragraphs>189</Paragraphs>
  <Slides>36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2" baseType="lpstr">
      <vt:lpstr>Calibri</vt:lpstr>
      <vt:lpstr>Arial</vt:lpstr>
      <vt:lpstr>Montserrat</vt:lpstr>
      <vt:lpstr>Montserrat Bold</vt:lpstr>
      <vt:lpstr>Montserrat Ultra-Bold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Midway Presentation</dc:title>
  <cp:lastModifiedBy>salma.hammami.baklotui@outlook.com</cp:lastModifiedBy>
  <cp:revision>67</cp:revision>
  <dcterms:created xsi:type="dcterms:W3CDTF">2006-08-16T00:00:00Z</dcterms:created>
  <dcterms:modified xsi:type="dcterms:W3CDTF">2023-12-03T19:44:26Z</dcterms:modified>
  <dc:identifier>DAFyuDrEx30</dc:identifier>
</cp:coreProperties>
</file>